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358" r:id="rId9"/>
    <p:sldId id="359" r:id="rId10"/>
    <p:sldId id="274" r:id="rId11"/>
    <p:sldId id="360" r:id="rId12"/>
    <p:sldId id="356" r:id="rId13"/>
    <p:sldId id="271" r:id="rId14"/>
    <p:sldId id="270" r:id="rId15"/>
    <p:sldId id="272" r:id="rId16"/>
    <p:sldId id="273" r:id="rId17"/>
    <p:sldId id="275" r:id="rId18"/>
    <p:sldId id="276" r:id="rId19"/>
    <p:sldId id="36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588D14D-B8D5-3800-97B4-8A7F8B25F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3E478D4-BEA3-83ED-BA12-4E1AF317D0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FDFF9AB-D74B-F50E-1288-1E2D958637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53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4B2AE22-3CD2-FB89-092E-E074C6F07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B1F60F4-EEE2-EE25-286D-8CF4AE8192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31B6C78-A4E9-355B-E1E1-30ECB0A055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3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752B541-4ED8-16FD-2DCE-F1F88B63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7E8AE49-F050-A306-0742-35CDFFB82F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CBA901E-5180-728C-FED6-DA8C07F3DF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493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D350555-FDA5-29F1-FEFE-9897BB33C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C52FA41-60C8-9280-DE8B-E1CCC83F0C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8832AB0-8485-84E7-D20F-DC816232FD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473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57B715D-B6CA-3594-1C6D-D33A71D1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C3FE9FA-A9A7-C824-597B-A8E9F03421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3E338D4-4095-7E4F-D9FC-7B7CE18670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580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7BC9830-5602-4410-9E35-236DF6354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9342B6AA-5BFE-1694-FE5C-5FEAC5D94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F95A200-77E7-EA60-FFFC-C3A18B241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827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C9CAF72-3862-6486-E23D-74E8BA54C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91456E6-F621-329E-F0CB-B22E7FD7CB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F6E0E34-C3E4-9035-7206-1601835A2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638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D672994-CF6E-D331-1781-F6049D9F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703CA4D-2C61-4857-3554-5B6798EDEA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B04C335-6CE5-CB6C-9AC2-8D398D862F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94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ACE0779-AEAE-D64E-2C80-1AAC28922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928BEE2-F1CD-BA95-3800-195574C01C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3A22644-FD8A-9F7A-ABAD-3B2E5A832F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99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BC84FE0-46F5-26C2-E6C7-1022D51E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BF0436A6-3E8F-A9B7-D5D4-E39EA4FBFE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AE97956-29E4-172B-BC6D-7A2C07350E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79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C633365-3B8C-434A-E432-800AA103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247252E-85EC-78C7-CF3A-82CEA99071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0C191EEA-EDD6-9BD6-D2D7-F5EE0ABDCF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17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A923DA7-3188-CFD8-769C-AB6817229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F88CF36-C514-5942-D5B4-7D43FB772D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A4E3119-1F84-B6EA-04C9-EE835F8D5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824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0D21DFA-4F22-AE68-F174-8D02680F8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B933A598-FB15-6453-C602-F912F0CA1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7AAA923C-6F1B-7460-F4EC-84AB2880B1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02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E261399-C709-5992-415B-46BBD76B0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2E0F506-423C-6C4C-C0F7-614310C721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A064878-B0C6-198C-FDF0-A70CE63F00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77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80BB962-6ED8-3D50-7226-5E559976A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4C726DCB-056E-45D0-8FE5-C8EF7AFE06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B73EF6E-09E6-8D34-A898-D7A72C475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66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udo"/>
          <p:cNvSpPr>
            <a:spLocks noGrp="1"/>
          </p:cNvSpPr>
          <p:nvPr>
            <p:ph idx="1"/>
          </p:nvPr>
        </p:nvSpPr>
        <p:spPr>
          <a:xfrm>
            <a:off x="900114" y="1240972"/>
            <a:ext cx="7308850" cy="33834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0000" indent="-270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2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40000" indent="-270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3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45000" indent="-405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4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215000" indent="-270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5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620000" indent="-270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6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" name="Título"/>
          <p:cNvSpPr>
            <a:spLocks noGrp="1"/>
          </p:cNvSpPr>
          <p:nvPr>
            <p:ph type="title"/>
          </p:nvPr>
        </p:nvSpPr>
        <p:spPr>
          <a:xfrm>
            <a:off x="900114" y="624385"/>
            <a:ext cx="7308850" cy="534944"/>
          </a:xfrm>
          <a:prstGeom prst="rect">
            <a:avLst/>
          </a:prstGeom>
        </p:spPr>
        <p:txBody>
          <a:bodyPr/>
          <a:lstStyle>
            <a:lvl1pPr algn="ctr">
              <a:defRPr sz="2250">
                <a:solidFill>
                  <a:srgbClr val="FCDC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67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kijKZ-r7BYQ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kijKZ-r7BYQ" TargetMode="External"/><Relationship Id="rId4" Type="http://schemas.openxmlformats.org/officeDocument/2006/relationships/hyperlink" Target="https://www.planalto.gov.br/ccivil_03/_Ato2023-2026/2025/Lei/L15233.htm#art1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lainegqn08@yahoo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WIuGlEJwD6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" y="7434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93725" y="1566700"/>
            <a:ext cx="6872700" cy="189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chemeClr val="lt1"/>
                </a:solidFill>
              </a:rPr>
              <a:t>ATENÇÃO PRIMÁRIA E AS REDES DE ATENÇÃO À SAÚDE</a:t>
            </a:r>
            <a:endParaRPr sz="37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5231448-8C67-D8BA-2608-6BBA32F4E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DF8988E-BE9B-12FB-F561-997E02D432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885CF8B-F9CC-746A-DE96-AC41B045E6D1}"/>
              </a:ext>
            </a:extLst>
          </p:cNvPr>
          <p:cNvSpPr txBox="1"/>
          <p:nvPr/>
        </p:nvSpPr>
        <p:spPr>
          <a:xfrm>
            <a:off x="397221" y="285258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Redes de atenção à saúde.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2ECDFF3-2FA8-0144-F472-E4771397EFE8}"/>
              </a:ext>
            </a:extLst>
          </p:cNvPr>
          <p:cNvSpPr/>
          <p:nvPr/>
        </p:nvSpPr>
        <p:spPr>
          <a:xfrm>
            <a:off x="639644" y="1577892"/>
            <a:ext cx="1461844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Regulação em saúde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66C5AFE-9B50-BF28-2857-55D88CE8DD09}"/>
              </a:ext>
            </a:extLst>
          </p:cNvPr>
          <p:cNvSpPr/>
          <p:nvPr/>
        </p:nvSpPr>
        <p:spPr>
          <a:xfrm>
            <a:off x="515239" y="2592543"/>
            <a:ext cx="1359414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Auditoria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129150C-4A54-70B4-C529-F854355F4941}"/>
              </a:ext>
            </a:extLst>
          </p:cNvPr>
          <p:cNvSpPr/>
          <p:nvPr/>
        </p:nvSpPr>
        <p:spPr>
          <a:xfrm>
            <a:off x="7069193" y="2492292"/>
            <a:ext cx="1359412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Avaliação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EC0DB7C-9595-001C-F8F9-17068518BD40}"/>
              </a:ext>
            </a:extLst>
          </p:cNvPr>
          <p:cNvSpPr/>
          <p:nvPr/>
        </p:nvSpPr>
        <p:spPr>
          <a:xfrm>
            <a:off x="6974019" y="1421013"/>
            <a:ext cx="154976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Controle em saúde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8C21D3B-4492-712F-8D33-2A08593D2DB0}"/>
              </a:ext>
            </a:extLst>
          </p:cNvPr>
          <p:cNvSpPr/>
          <p:nvPr/>
        </p:nvSpPr>
        <p:spPr>
          <a:xfrm>
            <a:off x="3951303" y="1920459"/>
            <a:ext cx="1359414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Redes de Atenção à saúde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D2D36CE8-EA5D-4BFD-2D66-D3D7EADFD9A6}"/>
              </a:ext>
            </a:extLst>
          </p:cNvPr>
          <p:cNvSpPr/>
          <p:nvPr/>
        </p:nvSpPr>
        <p:spPr>
          <a:xfrm>
            <a:off x="2410826" y="17779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D2E266BE-33D4-27C0-7CBA-7AF543B033B8}"/>
              </a:ext>
            </a:extLst>
          </p:cNvPr>
          <p:cNvSpPr/>
          <p:nvPr/>
        </p:nvSpPr>
        <p:spPr>
          <a:xfrm>
            <a:off x="2497226" y="2582422"/>
            <a:ext cx="978408" cy="413557"/>
          </a:xfrm>
          <a:prstGeom prst="rightArrow">
            <a:avLst>
              <a:gd name="adj1" fmla="val 50000"/>
              <a:gd name="adj2" fmla="val 67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84C99948-EBE8-EF2E-DD4B-9CEAB49DD72D}"/>
              </a:ext>
            </a:extLst>
          </p:cNvPr>
          <p:cNvSpPr/>
          <p:nvPr/>
        </p:nvSpPr>
        <p:spPr>
          <a:xfrm>
            <a:off x="5525544" y="163589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8630E70A-4A89-079A-79F3-1B607092E591}"/>
              </a:ext>
            </a:extLst>
          </p:cNvPr>
          <p:cNvSpPr/>
          <p:nvPr/>
        </p:nvSpPr>
        <p:spPr>
          <a:xfrm>
            <a:off x="5790283" y="259254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33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C85E6FF-447E-034D-85D8-4E12AC2D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-25683"/>
            <a:ext cx="8987883" cy="519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0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EB0EB-DCDF-C0CC-7B57-7248278E8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3B7554B-B63E-6EC9-B71F-75CDC1894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87" y="78735"/>
            <a:ext cx="8784687" cy="506476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pt-BR" dirty="0">
              <a:effectLst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pt-BR" dirty="0">
              <a:effectLst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dirty="0">
                <a:effectLst/>
                <a:cs typeface="Times New Roman" panose="02020603050405020304" pitchFamily="18" charset="0"/>
              </a:rPr>
              <a:t>1.  Lei 8.080/1990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dirty="0">
                <a:effectLst/>
                <a:cs typeface="Times New Roman" panose="02020603050405020304" pitchFamily="18" charset="0"/>
              </a:rPr>
              <a:t>2. Portaria 9262/2025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dirty="0">
                <a:effectLst/>
                <a:cs typeface="Times New Roman" panose="02020603050405020304" pitchFamily="18" charset="0"/>
              </a:rPr>
              <a:t>3. Lei 15.233/2025 - Programa Mais Especialistas: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dirty="0">
                <a:effectLst/>
                <a:cs typeface="Times New Roman" panose="02020603050405020304" pitchFamily="18" charset="0"/>
              </a:rPr>
              <a:t>   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pt-BR" dirty="0">
              <a:effectLst/>
              <a:cs typeface="Times New Roman" panose="02020603050405020304" pitchFamily="18" charset="0"/>
              <a:hlinkClick r:id="rId2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670974D-AF94-3443-B205-EB36EDC4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59" y="0"/>
            <a:ext cx="7943927" cy="534944"/>
          </a:xfrm>
        </p:spPr>
        <p:txBody>
          <a:bodyPr>
            <a:normAutofit fontScale="90000"/>
          </a:bodyPr>
          <a:lstStyle/>
          <a:p>
            <a:r>
              <a:rPr lang="pt-BR" dirty="0"/>
              <a:t>Legislações importantes: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O que </a:t>
            </a:r>
            <a:r>
              <a:rPr lang="pt-BR" dirty="0" err="1"/>
              <a:t>vc</a:t>
            </a:r>
            <a:r>
              <a:rPr lang="pt-BR" dirty="0"/>
              <a:t> sabe sobre essas legislações?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1026" name="Picture 2" descr="Programa Mais Acesso a Especialistas – envio de listas de espera">
            <a:extLst>
              <a:ext uri="{FF2B5EF4-FFF2-40B4-BE49-F238E27FC236}">
                <a16:creationId xmlns:a16="http://schemas.microsoft.com/office/drawing/2014/main" id="{DD692B35-14EB-FE0B-8D8E-2ACE1394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38" y="3089158"/>
            <a:ext cx="3040856" cy="176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CEC5103-D0E4-1A12-8CB3-2D04218C3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5A1CE69-1B96-A1BE-ADE5-9029877D5F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66D90CE-887F-F4E4-2EAD-D85821A7EDA4}"/>
              </a:ext>
            </a:extLst>
          </p:cNvPr>
          <p:cNvSpPr txBox="1"/>
          <p:nvPr/>
        </p:nvSpPr>
        <p:spPr>
          <a:xfrm>
            <a:off x="324419" y="123570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Atualizando novas legislações na Regulação em saúde:   Portaria 9262/2025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800" dirty="0"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Institui a Política Nacional de Regulação em Saúde do SUS. E revoga o Anexo XXVI da Portaria de Consolidação GM/MS 	nº 2 de 28 de setembro de 2017.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Art. 4º  adotam-se os seguintes conceitos:</a:t>
            </a:r>
          </a:p>
          <a:p>
            <a:pPr marL="428625" indent="-428625">
              <a:lnSpc>
                <a:spcPct val="115000"/>
              </a:lnSpc>
              <a:spcAft>
                <a:spcPts val="600"/>
              </a:spcAft>
              <a:buAutoNum type="romanUcPeriod"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Lista ou fila – priorização do cuidado </a:t>
            </a:r>
          </a:p>
          <a:p>
            <a:pPr marL="428625" indent="-428625">
              <a:lnSpc>
                <a:spcPct val="115000"/>
              </a:lnSpc>
              <a:spcAft>
                <a:spcPts val="600"/>
              </a:spcAft>
              <a:buAutoNum type="romanUcPeriod"/>
            </a:pP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Microregulação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15000"/>
              </a:lnSpc>
              <a:spcAft>
                <a:spcPts val="600"/>
              </a:spcAft>
              <a:buAutoNum type="romanUcPeriod"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Navegação do cuidado</a:t>
            </a:r>
          </a:p>
          <a:p>
            <a:pPr lvl="0"/>
            <a:br>
              <a:rPr lang="pt-BR" sz="2800" dirty="0"/>
            </a:b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4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AA1196B-A492-6C85-4B62-8E6C2A6E6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B389986A-E9C8-A361-4401-186C8463FC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3C140CB-1049-3E17-D7D7-722F0261FA26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>
                <a:cs typeface="Times New Roman" panose="02020603050405020304" pitchFamily="18" charset="0"/>
              </a:rPr>
              <a:t>IV. Programação de ações e serviços de saúde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>
                <a:cs typeface="Times New Roman" panose="02020603050405020304" pitchFamily="18" charset="0"/>
              </a:rPr>
              <a:t>   V. Protocolo de acesso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>
                <a:cs typeface="Times New Roman" panose="02020603050405020304" pitchFamily="18" charset="0"/>
              </a:rPr>
              <a:t>   VI. Regulador ou reguladora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>
                <a:cs typeface="Times New Roman" panose="02020603050405020304" pitchFamily="18" charset="0"/>
              </a:rPr>
              <a:t>   VII. Tempo de espera para agendamentos ou realização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>
                <a:cs typeface="Times New Roman" panose="02020603050405020304" pitchFamily="18" charset="0"/>
              </a:rPr>
              <a:t>   VIII. Transparência no processo</a:t>
            </a:r>
            <a:endParaRPr lang="pt-B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1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F612F07-97D3-3B59-2664-8653AF9A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5715B4E-F62C-8CC9-0DAE-2A492B0436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3B554E2-EA8A-2551-8638-EDB5C83736E4}"/>
              </a:ext>
            </a:extLst>
          </p:cNvPr>
          <p:cNvSpPr txBox="1"/>
          <p:nvPr/>
        </p:nvSpPr>
        <p:spPr>
          <a:xfrm>
            <a:off x="190605" y="153307"/>
            <a:ext cx="8722936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8.080/1990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pt-BR" dirty="0"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Mudança no Artigo 16:</a:t>
            </a:r>
          </a:p>
          <a:p>
            <a:pPr fontAlgn="base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Inclui o §4º ao Art. 16 (Da Competência).</a:t>
            </a:r>
          </a:p>
          <a:p>
            <a:pPr lvl="1" fontAlgn="base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Permite que a União, em situações de urgência em saúde pública (caracterizadas por grande tempo de espera, alta demanda e necessidade de atenção especializada, reconhecidas pelo Ministério da Saúde), execute ações, contrate e preste serviços de atenção especializada nos Estados, Distrito Federal e Municípios por tempo determinado, conforme regulamento do gestor federal do SUS.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684A3DD-B467-762D-FC9B-F60553804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9378F30-4285-F83D-51C4-34533425B0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1F7BBAE-075A-734C-D967-2271F094A058}"/>
              </a:ext>
            </a:extLst>
          </p:cNvPr>
          <p:cNvSpPr txBox="1"/>
          <p:nvPr/>
        </p:nvSpPr>
        <p:spPr>
          <a:xfrm>
            <a:off x="118945" y="96644"/>
            <a:ext cx="8883805" cy="423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8.080/1990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dirty="0">
                <a:cs typeface="Times New Roman" panose="02020603050405020304" pitchFamily="18" charset="0"/>
              </a:rPr>
              <a:t>Inclusão do Artigo 47: </a:t>
            </a:r>
            <a:r>
              <a:rPr lang="pt-BR" sz="2000" dirty="0"/>
              <a:t>Art. 47-A. O SUS contará com sistema de dados públicos mantido pelo Ministério da Saúde, que conterá informações sobre o tempo médio de espera para a realização de consultas, de procedimentos, de exames e de demais ações e serviços de atenção especializada à saúde.    </a:t>
            </a:r>
            <a:r>
              <a:rPr lang="pt-BR" sz="2000" dirty="0">
                <a:hlinkClick r:id="rId4"/>
              </a:rPr>
              <a:t>(Incluído pela Lei nº 15.233, de 2025)</a:t>
            </a:r>
            <a:endParaRPr lang="pt-BR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pt-BR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dirty="0">
                <a:cs typeface="Times New Roman" panose="02020603050405020304" pitchFamily="18" charset="0"/>
              </a:rPr>
              <a:t>Criou um sistema para monitoramento dos tempos de espera e os números de pessoas na espera.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pt-BR" sz="2000" dirty="0">
              <a:cs typeface="Times New Roman" panose="02020603050405020304" pitchFamily="18" charset="0"/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7BAF770-9290-73D9-E9FE-80D272B31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D2EBB392-905D-941D-2AE4-650000667E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AEE5CEA-91FC-575F-31B1-BA07DDF4F1FF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Finalizando: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redes de atenção à saúde devem atuar de forma organizada e atrelada ao sistema de saúde, garantindo a integralidade do cuidado e a qualidade do atendimento.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5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6C7C6BF-2D45-CED5-6045-5D32E139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F71FA98-4ED5-AEE5-2CAB-9452EC5E78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25E1A05-93B0-2A98-AA06-1244C5F7BE81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Atividade reflexiva: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caso de Dona Maria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m 10" descr="Pessoa, pensando. Ilustração, pensando, vetorial, pessoa. | CanStock">
            <a:extLst>
              <a:ext uri="{FF2B5EF4-FFF2-40B4-BE49-F238E27FC236}">
                <a16:creationId xmlns:a16="http://schemas.microsoft.com/office/drawing/2014/main" id="{3FDC0F6B-6848-41D3-D875-B74AB5DD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00" y="1123151"/>
            <a:ext cx="2932329" cy="22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9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9AB33E6-25A8-8841-1F37-501A5459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97912D8-CB00-AFA5-7ED3-8F14FA0F07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3925D91-3D62-DBDE-8D9F-CDB550E70F43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OBRIGADA 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err="1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Enf</a:t>
            </a: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Elaine </a:t>
            </a:r>
            <a:r>
              <a:rPr lang="pt-BR" sz="2800" dirty="0" err="1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Grácia</a:t>
            </a: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Quadros Nascimento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Email: </a:t>
            </a: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elainegqn08@yahoo.com.br</a:t>
            </a: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Conceito de redes de atenção.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uma rede de atenção à saúde?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m 10" descr="Pessoa, pensando. Ilustração, pensando, vetorial, pessoa. | CanStock">
            <a:extLst>
              <a:ext uri="{FF2B5EF4-FFF2-40B4-BE49-F238E27FC236}">
                <a16:creationId xmlns:a16="http://schemas.microsoft.com/office/drawing/2014/main" id="{AFC7FBBC-C43E-E0E7-B147-C7659116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85" y="2401825"/>
            <a:ext cx="2932329" cy="22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E9BF4F4-AE6F-6295-37DE-EC9965C4C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1E3CA88-3DBA-4A99-AA5B-1FCC5C6A9E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ADE7C24-AB8C-226A-D625-36DF330F90B4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Conceito de redes de atenção à saúde: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São arranjos organizativos de serviços de saúde (postos, ambulatórios, hospitais) que se conectam para oferecer um cuidado contínuo e integral ao cidadão. O objetivo é superar a fragmentação do sistema, garantindo o atendimento no lugar e tempo certos. </a:t>
            </a: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0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0C01B76-8BF1-B7AD-3902-37403C50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98FBDA6-E4B0-0379-6750-5C85A4E868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7DB0D88-4644-FAD8-6C5A-FF20348A9D54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Conceito de linhas de cuidado: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São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percursos assistenciais padronizados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que orientam a jornada do paciente dentro do sistema de saúde.</a:t>
            </a: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5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1532CB1-D9CF-1FF6-D838-EDF3C1221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A4AE743-8103-8C45-1F8F-1F0BC416BA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01E357D-C4AB-EBCD-DB47-DBA210A30363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Entenda a Rede de Atenção Psicossocial (Raps) – Radis Comunicação e Saúde">
            <a:extLst>
              <a:ext uri="{FF2B5EF4-FFF2-40B4-BE49-F238E27FC236}">
                <a16:creationId xmlns:a16="http://schemas.microsoft.com/office/drawing/2014/main" id="{5DD4C4CF-2BD6-F205-8992-71760E6F9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056"/>
            <a:ext cx="8462741" cy="38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16A7925-5934-3B11-2A74-0AE9D550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DB829041-8788-14F4-EC3E-D74EC29BA6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193A37D-F14F-EE63-0C9A-90BDE7963DF1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 referente às Redes de atenção: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Portaria 4.279/2010 </a:t>
            </a: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Estabelece diretrizes para a organização da Rede de Atenção à Saúde </a:t>
            </a:r>
            <a:endParaRPr lang="pt-BR" sz="1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Portaria de Consolidação nº 3/2017 </a:t>
            </a: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é o regulamento que consolida as normas sobre as Redes do Sistema Único de Saúde (SUS). Diretrizes das redes de atenção.</a:t>
            </a:r>
            <a:endParaRPr lang="pt-BR" sz="1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Portaria GM/MS 5.350/2024 </a:t>
            </a: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pt-BR" sz="1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Rede Alyne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15.233/25 </a:t>
            </a: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Programa Agora Tem Especialistas para ampliar a oferta de saúde</a:t>
            </a:r>
            <a:endParaRPr lang="pt-BR" sz="1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8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9D9A381-91D6-6D98-876A-B81E4DB88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C759218E-798B-5224-AC44-663153F36B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75C9B04-116A-85D5-10E0-3D7C7B08180A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dirty="0"/>
              <a:t>Portaria de Consolidação 3/2017</a:t>
            </a:r>
          </a:p>
          <a:p>
            <a:endParaRPr lang="pt-BR" dirty="0"/>
          </a:p>
          <a:p>
            <a:r>
              <a:rPr lang="pt-BR" dirty="0"/>
              <a:t>A norma estrutura-se nos seguintes pilares fundamentais:</a:t>
            </a:r>
          </a:p>
          <a:p>
            <a:endParaRPr lang="pt-BR" dirty="0"/>
          </a:p>
          <a:p>
            <a:r>
              <a:rPr lang="pt-BR" b="1" dirty="0"/>
              <a:t>Diretrizes para Redes de Atenção à Saúde (RAS):</a:t>
            </a:r>
            <a:r>
              <a:rPr lang="pt-BR" dirty="0"/>
              <a:t> Estabelece estratégias para integrar os pontos de atenção do SUS, superando a fragmentação da gestão e do cuidado.</a:t>
            </a:r>
          </a:p>
          <a:p>
            <a:endParaRPr lang="pt-BR" dirty="0"/>
          </a:p>
          <a:p>
            <a:r>
              <a:rPr lang="pt-BR" b="1" dirty="0"/>
              <a:t>Redes Temáticas:</a:t>
            </a:r>
            <a:r>
              <a:rPr lang="pt-BR" dirty="0"/>
              <a:t> Consolida o regimento de programas específicos, incluindo a Rede de Atenção às Urgências e Emergências, a Rede de Atenção Materno-infantil, a Rede de Atenção Psicossocial (RAPS) e a Rede de Cuidados à Pessoa com Deficiência, Rede de Atenção das pessoas com doenças crônicas.</a:t>
            </a:r>
          </a:p>
          <a:p>
            <a:endParaRPr lang="pt-BR" dirty="0"/>
          </a:p>
          <a:p>
            <a:r>
              <a:rPr lang="pt-BR" b="1" dirty="0"/>
              <a:t>Organização dos Serviços:</a:t>
            </a:r>
            <a:r>
              <a:rPr lang="pt-BR" dirty="0"/>
              <a:t> Detalha o funcionamento e os critérios de habilitação de serviços de urgência, como as Unidades de Pronto Atendimento (</a:t>
            </a:r>
            <a:r>
              <a:rPr lang="pt-BR" dirty="0" err="1"/>
              <a:t>UPAs</a:t>
            </a:r>
            <a:r>
              <a:rPr lang="pt-BR" dirty="0"/>
              <a:t> 24h) e o Serviço de Atendimento Móvel de Urgência (SAMU 192).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9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24E19C6-7A76-B9B6-9A7B-40D36F617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3C97C3E-98EF-2966-E399-2AAEDB1F27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527F962-5FCA-F5DE-E1A4-86555C0AA013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Vamos entender o que são as Redes de Atenção à Saúde?</a:t>
            </a: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5D06BB-57E8-2A3E-2E0C-1B5B5F687661}"/>
              </a:ext>
            </a:extLst>
          </p:cNvPr>
          <p:cNvSpPr txBox="1"/>
          <p:nvPr/>
        </p:nvSpPr>
        <p:spPr>
          <a:xfrm>
            <a:off x="356839" y="2418326"/>
            <a:ext cx="6289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https://www.youtube.com/watch?v=WIuGlEJwD6M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41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958D359-D749-0FFA-E7B0-FD97EC966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DEE380D-9CA6-A679-6B88-FECF3CC026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0C30F14-0EE6-F070-0442-A7DFC751BD57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Vamos compartilhar nossa vivência com as Redes de Atenção à Saúde?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Você conhece alguma rede de atenção à saúde?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você acha que ainda falta para a integralidade do cuidado na APS?</a:t>
            </a: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463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744</Words>
  <Application>Microsoft Office PowerPoint</Application>
  <PresentationFormat>Apresentação na tela (16:9)</PresentationFormat>
  <Paragraphs>87</Paragraphs>
  <Slides>19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Legislações importantes:   O que vc sabe sobre essas legislações?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  <cp:lastModifiedBy>ELAINE GRACIA DE QUADROS NASCIMENTO</cp:lastModifiedBy>
  <cp:revision>2</cp:revision>
  <dcterms:modified xsi:type="dcterms:W3CDTF">2026-06-26T19:21:11Z</dcterms:modified>
</cp:coreProperties>
</file>